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8" r:id="rId1"/>
  </p:sldMasterIdLst>
  <p:notesMasterIdLst>
    <p:notesMasterId r:id="rId24"/>
  </p:notesMasterIdLst>
  <p:sldIdLst>
    <p:sldId id="479" r:id="rId2"/>
    <p:sldId id="478" r:id="rId3"/>
    <p:sldId id="45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10" r:id="rId12"/>
    <p:sldId id="502" r:id="rId13"/>
    <p:sldId id="481" r:id="rId14"/>
    <p:sldId id="511" r:id="rId15"/>
    <p:sldId id="487" r:id="rId16"/>
    <p:sldId id="512" r:id="rId17"/>
    <p:sldId id="482" r:id="rId18"/>
    <p:sldId id="483" r:id="rId19"/>
    <p:sldId id="501" r:id="rId20"/>
    <p:sldId id="484" r:id="rId21"/>
    <p:sldId id="462" r:id="rId22"/>
    <p:sldId id="463" r:id="rId2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나눔바른고딕" panose="020B0603020101020101" pitchFamily="34" charset="-12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B2625DC-F44A-4048-9D9E-7FCC8DE43D79}">
          <p14:sldIdLst>
            <p14:sldId id="479"/>
            <p14:sldId id="478"/>
            <p14:sldId id="452"/>
          </p14:sldIdLst>
        </p14:section>
        <p14:section name="USE CASE SPECIFICATION" id="{9A4FFA2C-E204-4C1E-928D-1C9B01E0D1E2}">
          <p14:sldIdLst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02"/>
            <p14:sldId id="481"/>
          </p14:sldIdLst>
        </p14:section>
        <p14:section name="추천 관광지 조회하기" id="{07C7CD47-195D-460C-BCFE-4016D86B76E7}">
          <p14:sldIdLst>
            <p14:sldId id="511"/>
            <p14:sldId id="487"/>
            <p14:sldId id="512"/>
            <p14:sldId id="482"/>
            <p14:sldId id="483"/>
            <p14:sldId id="501"/>
            <p14:sldId id="484"/>
            <p14:sldId id="462"/>
            <p14:sldId id="463"/>
          </p14:sldIdLst>
        </p14:section>
        <p14:section name="INITIAL DATA" id="{1ACB9FBC-70FE-4BE2-8D94-2FE77E673E2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115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5C48-9497-4F24-B472-C49C75F26115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358C8-6CBB-445E-977A-010A6D685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04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성별 여행지인원 조회수 평균비용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1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1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357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FE49A-97C4-4BF3-A93C-CD3035242EB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16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010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31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3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800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01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578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8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91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2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4767E-BF9B-4137-94A5-1A3121B5A012}" type="datetimeFigureOut">
              <a:rPr lang="ko-KR" altLang="en-US" smtClean="0"/>
              <a:t>2019. 12. 2.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B91D-1913-458B-AE1E-DC92544181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EF2C65-37FF-4CCD-BD96-F4DA364E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5359940"/>
            <a:ext cx="8496944" cy="943583"/>
          </a:xfrm>
        </p:spPr>
        <p:txBody>
          <a:bodyPr/>
          <a:lstStyle/>
          <a:p>
            <a:r>
              <a:rPr lang="ko-KR" altLang="en-US" dirty="0"/>
              <a:t>여행지 추천 서비스 </a:t>
            </a:r>
            <a:r>
              <a:rPr lang="en-US" altLang="ko-KR" dirty="0"/>
              <a:t>&lt;Trip – Picker&gt;</a:t>
            </a:r>
            <a:r>
              <a:rPr lang="ko-KR" altLang="en-US" dirty="0"/>
              <a:t>의 </a:t>
            </a:r>
            <a:r>
              <a:rPr lang="en-US" altLang="ko-KR" dirty="0"/>
              <a:t>Software Requirements Specification V1.0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2019</a:t>
            </a:r>
            <a:r>
              <a:rPr lang="ko-KR" altLang="en-US" dirty="0"/>
              <a:t>년도 융합소프트웨어 종합설계 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신수동 </a:t>
            </a:r>
            <a:r>
              <a:rPr lang="ko-KR" altLang="en-US" dirty="0" err="1"/>
              <a:t>크러셔</a:t>
            </a:r>
            <a:r>
              <a:rPr lang="en-US" altLang="ko-KR" dirty="0"/>
              <a:t>&gt;</a:t>
            </a:r>
            <a:r>
              <a:rPr lang="ko-KR" altLang="en-US" dirty="0"/>
              <a:t>가 제작했습니다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BF19BE-4605-4BD0-A37C-62F46C43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423851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년도 융합소프트웨어 종합설계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신수동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크러셔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D0AA008-C964-46BA-8C31-E3C62E666866}"/>
              </a:ext>
            </a:extLst>
          </p:cNvPr>
          <p:cNvSpPr txBox="1">
            <a:spLocks/>
          </p:cNvSpPr>
          <p:nvPr/>
        </p:nvSpPr>
        <p:spPr>
          <a:xfrm>
            <a:off x="179512" y="2787671"/>
            <a:ext cx="8640960" cy="100611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Software Requirements </a:t>
            </a:r>
            <a:r>
              <a:rPr lang="en-US" altLang="ko-KR" sz="4500" b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Specification 3.0</a:t>
            </a:r>
            <a:endParaRPr lang="en-US" altLang="ko-KR" sz="45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2400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24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(Trip-Picker SRS) </a:t>
            </a:r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89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 </a:t>
            </a:r>
            <a:r>
              <a:rPr lang="en-US" altLang="ko-KR" dirty="0"/>
              <a:t>– </a:t>
            </a:r>
            <a:r>
              <a:rPr lang="ko-KR" altLang="en-US" dirty="0"/>
              <a:t>완료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2484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추천한 여행지는</a:t>
            </a:r>
            <a:r>
              <a:rPr lang="en-US" altLang="ko-KR" sz="1463" dirty="0"/>
              <a:t>,</a:t>
            </a:r>
            <a:endParaRPr lang="ko-KR" altLang="en-US" sz="146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326318-7894-431F-8073-A1B23DC71E07}"/>
              </a:ext>
            </a:extLst>
          </p:cNvPr>
          <p:cNvSpPr txBox="1"/>
          <p:nvPr/>
        </p:nvSpPr>
        <p:spPr>
          <a:xfrm>
            <a:off x="5486401" y="4241800"/>
            <a:ext cx="183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(Area</a:t>
            </a:r>
            <a:r>
              <a:rPr lang="ko-KR" altLang="en-US" sz="1350" dirty="0"/>
              <a:t> </a:t>
            </a:r>
            <a:r>
              <a:rPr lang="en-US" altLang="ko-KR" sz="1350" dirty="0"/>
              <a:t>Code </a:t>
            </a:r>
            <a:r>
              <a:rPr lang="ko-KR" altLang="en-US" sz="1350" dirty="0"/>
              <a:t>만</a:t>
            </a:r>
            <a:endParaRPr lang="en-US" altLang="ko-KR" sz="1350" dirty="0"/>
          </a:p>
          <a:p>
            <a:r>
              <a:rPr lang="ko-KR" altLang="en-US" sz="1350" dirty="0" err="1"/>
              <a:t>시군구</a:t>
            </a:r>
            <a:r>
              <a:rPr lang="ko-KR" altLang="en-US" sz="1350" dirty="0"/>
              <a:t> 코드는 제외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5784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492229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화면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033A6C-7143-4483-9821-DFDF76E56BB7}"/>
              </a:ext>
            </a:extLst>
          </p:cNvPr>
          <p:cNvSpPr/>
          <p:nvPr/>
        </p:nvSpPr>
        <p:spPr>
          <a:xfrm>
            <a:off x="509269" y="166881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A31354-9A09-451D-AD5B-36426A189841}"/>
              </a:ext>
            </a:extLst>
          </p:cNvPr>
          <p:cNvSpPr txBox="1"/>
          <p:nvPr/>
        </p:nvSpPr>
        <p:spPr>
          <a:xfrm>
            <a:off x="755651" y="1854200"/>
            <a:ext cx="3105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</a:t>
            </a:r>
            <a:endParaRPr lang="en-US" altLang="ko-KR" sz="1350" dirty="0"/>
          </a:p>
          <a:p>
            <a:r>
              <a:rPr lang="en-US" altLang="ko-KR" sz="1350" dirty="0"/>
              <a:t>&lt;</a:t>
            </a:r>
            <a:r>
              <a:rPr lang="ko-KR" altLang="en-US" sz="1350" dirty="0" err="1"/>
              <a:t>퍼스널리티</a:t>
            </a:r>
            <a:r>
              <a:rPr lang="en-US" altLang="ko-KR" sz="1350" dirty="0"/>
              <a:t>&gt;</a:t>
            </a:r>
            <a:r>
              <a:rPr lang="ko-KR" altLang="en-US" sz="1350" dirty="0"/>
              <a:t>를 선택해 주세요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6DE5D0-99D3-42C7-ADEF-FD40F0A5DA07}"/>
              </a:ext>
            </a:extLst>
          </p:cNvPr>
          <p:cNvSpPr/>
          <p:nvPr/>
        </p:nvSpPr>
        <p:spPr>
          <a:xfrm>
            <a:off x="2392715" y="2647320"/>
            <a:ext cx="20478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편안하고 잔잔한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자연속의 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000275-726F-406C-87B9-0E5FDFD0465B}"/>
              </a:ext>
            </a:extLst>
          </p:cNvPr>
          <p:cNvSpPr/>
          <p:nvPr/>
        </p:nvSpPr>
        <p:spPr>
          <a:xfrm>
            <a:off x="5673726" y="4349750"/>
            <a:ext cx="22891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사랑하는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가족과 함께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C138731-4976-4482-AB97-F2E95C3F1AB2}"/>
              </a:ext>
            </a:extLst>
          </p:cNvPr>
          <p:cNvSpPr/>
          <p:nvPr/>
        </p:nvSpPr>
        <p:spPr>
          <a:xfrm>
            <a:off x="2162176" y="4761427"/>
            <a:ext cx="2111374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#</a:t>
            </a:r>
            <a:r>
              <a:rPr lang="ko-KR" altLang="en-US" sz="1350" dirty="0"/>
              <a:t>감성으로 가득한</a:t>
            </a:r>
            <a:endParaRPr lang="en-US" altLang="ko-KR" sz="1350" dirty="0"/>
          </a:p>
          <a:p>
            <a:pPr algn="ctr"/>
            <a:r>
              <a:rPr lang="ko-KR" altLang="en-US" sz="1350" dirty="0"/>
              <a:t> 문화생활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D98882-A6DA-4EEE-B633-DC1FD3041A3A}"/>
              </a:ext>
            </a:extLst>
          </p:cNvPr>
          <p:cNvSpPr/>
          <p:nvPr/>
        </p:nvSpPr>
        <p:spPr>
          <a:xfrm>
            <a:off x="4440589" y="3429001"/>
            <a:ext cx="2346323" cy="4847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심장을 </a:t>
            </a:r>
            <a:r>
              <a:rPr lang="ko-KR" altLang="en-US" sz="1350" dirty="0" err="1"/>
              <a:t>뛰게하는</a:t>
            </a:r>
            <a:endParaRPr lang="en-US" altLang="ko-KR" sz="1350" dirty="0"/>
          </a:p>
          <a:p>
            <a:pPr algn="ctr"/>
            <a:r>
              <a:rPr lang="ko-KR" altLang="en-US" sz="1350" dirty="0"/>
              <a:t> 짜릿한 활동들</a:t>
            </a:r>
          </a:p>
        </p:txBody>
      </p:sp>
    </p:spTree>
    <p:extLst>
      <p:ext uri="{BB962C8B-B14F-4D97-AF65-F5344CB8AC3E}">
        <p14:creationId xmlns:p14="http://schemas.microsoft.com/office/powerpoint/2010/main" val="429168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703329"/>
              </p:ext>
            </p:extLst>
          </p:nvPr>
        </p:nvGraphicFramePr>
        <p:xfrm>
          <a:off x="311150" y="914400"/>
          <a:ext cx="8524180" cy="5595033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69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여행지역과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86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사용자는 로그인 한 다음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여행지역과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퍼스널리티를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선택할 수 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77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회원가입과 로그인을 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347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2291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다음과 같은 조건에서 시작된다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회원가입 후 처음일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effectLst/>
                        </a:rPr>
                        <a:t>2)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사용자가 추천화면에서 지역 재설정 버튼을 선택했을 때</a:t>
                      </a: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여행지역 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선택하기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여행지를 선택할 때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 여행지를 선택할 것인지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또는 추천을 받을 것인지 선택하는 기능이다</a:t>
                      </a:r>
                      <a:r>
                        <a:rPr lang="en-US" altLang="ko-KR" sz="1000" b="0" i="1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     사용자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지역선택방식화면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내의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 /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 중 한가지를 선택하여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직접입력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수행하고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추천받기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클릭하였을 경우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수행한다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여행지를 직접 선택하기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 본인이 가고자 하는 여행지를 시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구 까지 입력하여 직접 선택하는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직접 선택화면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주소검색창에 자신이 가고자 하는 시와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군구를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확인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누르면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 startAt="3"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여행정보를 입력하고 여행 지역을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추천받기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사용자의 여행 정보를 입력하고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추천 시스템을 통해 여행 지역을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추천받는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여행정보 설문조사를 수행하고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&lt;&gt;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입력한다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정보를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입력받고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추천된 지역을  화면에 표시한 다음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입력받기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사용자가 자신의 </a:t>
                      </a:r>
                      <a:r>
                        <a:rPr lang="ko-KR" altLang="en-US" sz="1000" b="0" i="1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 정보를 입력하는 기능이다</a:t>
                      </a:r>
                      <a:r>
                        <a:rPr lang="en-US" altLang="ko-KR" sz="1000" b="0" i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사용자는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퍼스널리티를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선택하고 확인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여행지역과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선택하기 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40141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426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화면 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CF0CE9-9613-4216-90E9-8DF4305FABAA}"/>
              </a:ext>
            </a:extLst>
          </p:cNvPr>
          <p:cNvGrpSpPr/>
          <p:nvPr/>
        </p:nvGrpSpPr>
        <p:grpSpPr>
          <a:xfrm>
            <a:off x="709075" y="1780105"/>
            <a:ext cx="6286203" cy="3584009"/>
            <a:chOff x="945433" y="1230473"/>
            <a:chExt cx="8381604" cy="4778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3F81A5-00F4-45C2-8DAC-77C11EAA9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433" y="1230473"/>
              <a:ext cx="8381604" cy="4778678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B5E595-9868-4366-A3DF-E83E594FB841}"/>
                </a:ext>
              </a:extLst>
            </p:cNvPr>
            <p:cNvGrpSpPr/>
            <p:nvPr/>
          </p:nvGrpSpPr>
          <p:grpSpPr>
            <a:xfrm>
              <a:off x="1293405" y="1894368"/>
              <a:ext cx="7685660" cy="3852806"/>
              <a:chOff x="1265301" y="1953635"/>
              <a:chExt cx="7685660" cy="385280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2B36EB5-E11F-475C-AA75-38932F5FF5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3" y="1953635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EA70E92-1004-4403-A356-9C509E89F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302" y="3444959"/>
                <a:ext cx="4377307" cy="1536325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66E46C30-F822-4A7F-9E14-F3A4DDB34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42317"/>
              <a:stretch/>
            </p:blipFill>
            <p:spPr>
              <a:xfrm>
                <a:off x="1265301" y="4920253"/>
                <a:ext cx="4377307" cy="886188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FC18159-334A-467F-8C77-C63376140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1953635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7B64A93A-BEA6-486B-AC14-35BE5EE113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/>
              <a:stretch/>
            </p:blipFill>
            <p:spPr>
              <a:xfrm>
                <a:off x="5642609" y="3436944"/>
                <a:ext cx="3308352" cy="153632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E8598FE-11DF-42C5-92EE-26529EAC1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4420" b="43361"/>
              <a:stretch/>
            </p:blipFill>
            <p:spPr>
              <a:xfrm>
                <a:off x="5642609" y="4936284"/>
                <a:ext cx="3308352" cy="870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4583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버튼들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홈버튼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지역리셋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퍼스널리티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리셋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C2AA391-8AC4-4D20-9FC8-71341E52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79" y="1636332"/>
            <a:ext cx="7082642" cy="4174598"/>
          </a:xfrm>
          <a:prstGeom prst="rect">
            <a:avLst/>
          </a:prstGeom>
        </p:spPr>
      </p:pic>
      <p:pic>
        <p:nvPicPr>
          <p:cNvPr id="2056" name="Picture 8" descr="refresh png에 대한 이미지 검색결과">
            <a:extLst>
              <a:ext uri="{FF2B5EF4-FFF2-40B4-BE49-F238E27FC236}">
                <a16:creationId xmlns:a16="http://schemas.microsoft.com/office/drawing/2014/main" id="{B565CBE4-52B7-4688-B382-6B26C25B9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09" y="1756566"/>
            <a:ext cx="231372" cy="2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sonality icon에 대한 이미지 검색결과">
            <a:extLst>
              <a:ext uri="{FF2B5EF4-FFF2-40B4-BE49-F238E27FC236}">
                <a16:creationId xmlns:a16="http://schemas.microsoft.com/office/drawing/2014/main" id="{8276E8C5-04A8-4E20-9EDF-0207BCC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585" y="1726008"/>
            <a:ext cx="361156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cation icon png에 대한 이미지 검색결과">
            <a:extLst>
              <a:ext uri="{FF2B5EF4-FFF2-40B4-BE49-F238E27FC236}">
                <a16:creationId xmlns:a16="http://schemas.microsoft.com/office/drawing/2014/main" id="{3F9CF382-868D-4EB4-B84F-37A55FF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53" y="1699813"/>
            <a:ext cx="38735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aved icon png에 대한 이미지 검색결과">
            <a:extLst>
              <a:ext uri="{FF2B5EF4-FFF2-40B4-BE49-F238E27FC236}">
                <a16:creationId xmlns:a16="http://schemas.microsoft.com/office/drawing/2014/main" id="{C06D1DF6-8216-4993-A358-B8C232384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24" y="1726008"/>
            <a:ext cx="360404" cy="36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65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09" y="1174161"/>
            <a:ext cx="8640960" cy="385539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화면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싫어요 기능 삭제됨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1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557213" indent="-214313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857250" indent="-17145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2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200150" indent="-171450" latinLnBrk="1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1543050" indent="-171450" latinLnBrk="1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90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ko-KR" altLang="en-US" sz="9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F51EEA-6A9C-41EE-BF5C-7C34A1C16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74" t="6078" r="1982" b="39540"/>
          <a:stretch/>
        </p:blipFill>
        <p:spPr>
          <a:xfrm>
            <a:off x="2127250" y="1787193"/>
            <a:ext cx="5127941" cy="3545669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A88FEA8-BCBD-488E-992C-2D42594AB5AC}"/>
              </a:ext>
            </a:extLst>
          </p:cNvPr>
          <p:cNvSpPr/>
          <p:nvPr/>
        </p:nvSpPr>
        <p:spPr>
          <a:xfrm>
            <a:off x="2533651" y="3790950"/>
            <a:ext cx="1397000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8744C8A-58A7-4FFD-8F7B-93107ECD1B26}"/>
              </a:ext>
            </a:extLst>
          </p:cNvPr>
          <p:cNvSpPr/>
          <p:nvPr/>
        </p:nvSpPr>
        <p:spPr>
          <a:xfrm>
            <a:off x="3441701" y="2336801"/>
            <a:ext cx="533403" cy="520700"/>
          </a:xfrm>
          <a:prstGeom prst="round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5122" name="Picture 2" descr="saved icon png에 대한 이미지 검색결과">
            <a:extLst>
              <a:ext uri="{FF2B5EF4-FFF2-40B4-BE49-F238E27FC236}">
                <a16:creationId xmlns:a16="http://schemas.microsoft.com/office/drawing/2014/main" id="{BBE54133-8811-45EC-A120-ABE1A198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7" y="245427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F6FF64-A92A-48B7-8A91-40B802B8F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379" y="3869323"/>
            <a:ext cx="344372" cy="363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6EA925-FA74-4E03-A321-7CA16D9EB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737" y="3869323"/>
            <a:ext cx="347540" cy="3639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8DAD91-8B78-4CB3-A239-63FCD149E911}"/>
              </a:ext>
            </a:extLst>
          </p:cNvPr>
          <p:cNvSpPr/>
          <p:nvPr/>
        </p:nvSpPr>
        <p:spPr>
          <a:xfrm>
            <a:off x="1376520" y="5560355"/>
            <a:ext cx="6629400" cy="948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싫어요 기능 삭제 </a:t>
            </a:r>
            <a:r>
              <a:rPr lang="en-US" altLang="ko-KR" sz="1350" dirty="0"/>
              <a:t>11/27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6911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52188"/>
              </p:ext>
            </p:extLst>
          </p:nvPr>
        </p:nvGraphicFramePr>
        <p:xfrm>
          <a:off x="311150" y="914400"/>
          <a:ext cx="8524180" cy="4476512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8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관광지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피드백에 맞추어 반복한다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93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 한 상태이며 여행지역을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추천받고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퍼스널리티를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선택완료한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932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8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지역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직접선택</a:t>
                      </a:r>
                      <a:r>
                        <a:rPr lang="ko-KR" altLang="en-US" sz="1100" b="0" kern="100" baseline="0" dirty="0">
                          <a:effectLst/>
                        </a:rPr>
                        <a:t> 또는 추천을 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effectLst/>
                        </a:rPr>
                        <a:t> 퍼스널리티를 선택하였을 때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사용자는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여행지역과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기반으로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된 여행 아이템들은 관광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로부터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입력받아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확인한다</a:t>
                      </a:r>
                      <a:r>
                        <a:rPr lang="en-US" altLang="ko-KR" sz="1100" b="0" kern="100" baseline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자신이 좋아하는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게시물의 좋아요 버튼을 활성화한 상태로 변경한다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 클릭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자신이 싫어하는 게시물에 게시물 하단의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싫어요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싫어요 버튼을 활성화 시키고 해당 게시물을 흐리기 처리한다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변경하고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2.3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2.3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피드백된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정보에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B60FA54B-109D-401C-B8EA-2BEDE5C4DE46}"/>
              </a:ext>
            </a:extLst>
          </p:cNvPr>
          <p:cNvSpPr/>
          <p:nvPr/>
        </p:nvSpPr>
        <p:spPr>
          <a:xfrm>
            <a:off x="308670" y="5390912"/>
            <a:ext cx="8524180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2.3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>
                <a:solidFill>
                  <a:srgbClr val="FF0000"/>
                </a:solidFill>
              </a:rPr>
              <a:t>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</a:t>
            </a:r>
            <a:r>
              <a:rPr lang="en-US" altLang="ko-KR" sz="1100" kern="100" dirty="0">
                <a:solidFill>
                  <a:schemeClr val="dk1"/>
                </a:solidFill>
              </a:rPr>
              <a:t>1</a:t>
            </a:r>
            <a:r>
              <a:rPr lang="ko-KR" altLang="en-US" sz="1100" kern="100" dirty="0">
                <a:solidFill>
                  <a:schemeClr val="dk1"/>
                </a:solidFill>
              </a:rPr>
              <a:t>  </a:t>
            </a:r>
            <a:r>
              <a:rPr lang="en-US" altLang="ko-KR" sz="1100" kern="100" dirty="0">
                <a:solidFill>
                  <a:schemeClr val="dk1"/>
                </a:solidFill>
              </a:rPr>
              <a:t>: </a:t>
            </a:r>
            <a:r>
              <a:rPr lang="ko-KR" altLang="en-US" sz="1100" kern="100" dirty="0">
                <a:solidFill>
                  <a:schemeClr val="dk1"/>
                </a:solidFill>
              </a:rPr>
              <a:t>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 </a:t>
            </a:r>
            <a:r>
              <a:rPr lang="ko-KR" altLang="en-US" sz="1100" kern="100" dirty="0">
                <a:solidFill>
                  <a:schemeClr val="dk1"/>
                </a:solidFill>
              </a:rPr>
              <a:t>변인 </a:t>
            </a:r>
            <a:r>
              <a:rPr lang="en-US" altLang="ko-KR" sz="1100" kern="100" dirty="0">
                <a:solidFill>
                  <a:schemeClr val="dk1"/>
                </a:solidFill>
              </a:rPr>
              <a:t>2 :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0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98997"/>
              </p:ext>
            </p:extLst>
          </p:nvPr>
        </p:nvGraphicFramePr>
        <p:xfrm>
          <a:off x="350196" y="1097281"/>
          <a:ext cx="8542284" cy="5583634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재추천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받기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시스템은 사용자의 피드백을 반영하여 관광지를 다시 추천하는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(AF2)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3.1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 클릭하여 알고리즘 값 업데이트하기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사용자는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사용하는 브라우저의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버튼이나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서비스의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후 재 클릭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서브 플로우가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수행되면 시스템 내 </a:t>
                      </a:r>
                      <a:r>
                        <a:rPr lang="ko-KR" altLang="en-US" sz="1100" b="0" kern="100" baseline="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를 수행한다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사용된 수식의 변인 중 하나인 사용자가 속한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게시물 좋아요 수 총 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증가시키고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해당 카테고리에 해당되는 게시물의 좋아요 수 총합을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증가시킨다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선행 자료 참조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업데이트 된 관광지 정보 다시  표시 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 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선택된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대한 시스템 내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(step3.1.1)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서브플로우에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따라 변경된 가중치를  반영하여 관광지 정보 표시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(step 3.3)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 상세 정보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게시물 화면에서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생성하고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포함한 창으로 이동한다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상세보기화면에서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피드백하기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(AF1)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(Basic flow 3.2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상세보기에서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버튼을 활성화 한 상태로 변경하고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4.4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연관 관광지를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새 창을 열어 해당 관광지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 페이지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15041"/>
              </p:ext>
            </p:extLst>
          </p:nvPr>
        </p:nvGraphicFramePr>
        <p:xfrm>
          <a:off x="350196" y="1097281"/>
          <a:ext cx="8542284" cy="5366051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699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059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5"/>
                        <a:tabLst/>
                        <a:defRPr/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 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추천 게시물 화면에서 게시물의 저장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6.1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추천기능 이탈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경고메세지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다른 지역 보기 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지금까지 추천된 결과들이 사라집니다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버튼으로 이루어진 확인 창을 생성한다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6.2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 확인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계속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창을 닫는다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확인창에서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다른 지역 구경하기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버튼을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89459" y="5674005"/>
            <a:ext cx="1543050" cy="273844"/>
          </a:xfrm>
        </p:spPr>
        <p:txBody>
          <a:bodyPr/>
          <a:lstStyle/>
          <a:p>
            <a:pPr>
              <a:defRPr/>
            </a:pPr>
            <a:fld id="{AF0335DD-E9F9-425E-8D7C-5F5DDD528D3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800AA35-DBF7-437E-A435-565999A524C5}"/>
              </a:ext>
            </a:extLst>
          </p:cNvPr>
          <p:cNvSpPr txBox="1">
            <a:spLocks/>
          </p:cNvSpPr>
          <p:nvPr/>
        </p:nvSpPr>
        <p:spPr>
          <a:xfrm>
            <a:off x="251520" y="396099"/>
            <a:ext cx="8640960" cy="514052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1950" b="1"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en-US" altLang="ko-KR" dirty="0"/>
              <a:t>Use Case Diagram : </a:t>
            </a:r>
            <a:r>
              <a:rPr lang="ko-KR" altLang="en-US" dirty="0"/>
              <a:t>용어설명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34C9AB5-0A64-441F-B6A5-424A95102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376774"/>
              </p:ext>
            </p:extLst>
          </p:nvPr>
        </p:nvGraphicFramePr>
        <p:xfrm>
          <a:off x="695528" y="1669374"/>
          <a:ext cx="7830766" cy="414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4218">
                  <a:extLst>
                    <a:ext uri="{9D8B030D-6E8A-4147-A177-3AD203B41FA5}">
                      <a16:colId xmlns:a16="http://schemas.microsoft.com/office/drawing/2014/main" val="1663138972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872494245"/>
                    </a:ext>
                  </a:extLst>
                </a:gridCol>
                <a:gridCol w="5379395">
                  <a:extLst>
                    <a:ext uri="{9D8B030D-6E8A-4147-A177-3AD203B41FA5}">
                      <a16:colId xmlns:a16="http://schemas.microsoft.com/office/drawing/2014/main" val="589320922"/>
                    </a:ext>
                  </a:extLst>
                </a:gridCol>
              </a:tblGrid>
              <a:tr h="339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90175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Trip-Picker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앱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Trip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+ Cherry picker (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좋은 것만 골라가는 얌체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 합성어로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개인에게 딱 맞는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추천 서비스를 제공하겠다는 의미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10612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로서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국내 여행지 정보를 제공함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지역코드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INPUT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으로 이용하여 호출하며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그에 대한 응답으로 지역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이름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링크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위치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카테고리 분류 등의 정보를 제공받음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47873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여행정보집합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게시물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 관광공사에서 제공하는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응답값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중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제공하는 정보들의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즉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시각화 할 데이터의 원 소스에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위 관광공사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API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에서 제공받는 데이터로 구성됨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입장에서는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ITEM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 여행지 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개에 대한 정보 단위에 해당함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017257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 시스템</a:t>
                      </a:r>
                      <a:r>
                        <a:rPr lang="en-US" altLang="ko-KR" sz="1200" b="1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업무 분배 용어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설계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 팀원들이 맡아 작성할 클래스의 대단위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기능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함수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과 </a:t>
                      </a:r>
                      <a:r>
                        <a:rPr lang="ko-KR" altLang="en-US" sz="1200" b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엘레멘트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변수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등을 포함하고 있는 가장 큰 설계 단위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알아보기 쉽게 따옴표와 볼드체로 구분함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좌측 예시</a:t>
                      </a:r>
                      <a:r>
                        <a:rPr lang="en-US" altLang="ko-KR" sz="1200" b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).</a:t>
                      </a:r>
                      <a:endParaRPr lang="ko-KR" altLang="en-US" sz="1200" b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35818"/>
                  </a:ext>
                </a:extLst>
              </a:tr>
              <a:tr h="6661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</a:t>
                      </a:r>
                      <a:endParaRPr lang="en-US" altLang="ko-KR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(Personality)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카테고리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 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클래스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/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가변 추천 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허니문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잔잔한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', '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짠내투어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각각의 테마에 맞게 구성된 카테고리 가중치의 집합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특정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사람들의 피드백이 증가할 수록 해당 </a:t>
                      </a:r>
                      <a:r>
                        <a:rPr lang="ko-KR" altLang="en-US" sz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퍼스널리티를</a:t>
                      </a:r>
                      <a:r>
                        <a:rPr lang="ko-KR" altLang="en-US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선택한 사용자의 이용 패턴을 정확하게 묘사하도록 설계함</a:t>
                      </a:r>
                      <a:r>
                        <a:rPr lang="en-US" altLang="ko-KR" sz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121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Item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726451"/>
              </p:ext>
            </p:extLst>
          </p:nvPr>
        </p:nvGraphicFramePr>
        <p:xfrm>
          <a:off x="341376" y="1097280"/>
          <a:ext cx="8551104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중복 피드백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누른 게시물에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싫어요를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누르거나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그 반대의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2.1, 2.2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게시물입다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또는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싫어요 한 게시물입니다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 버튼의 상태를 변경하지 않는다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피드백을 하나도 수행하지 않고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누를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3.1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사용자의 창에 존재하는 관광지 정보들을 모두 삭제하고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조회하지 않은 관광지 정보들을 화면에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D4016E07-41E3-4042-9B66-7002864239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46B4C753-3DD6-4BDC-8997-F2E85B96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D53AE-96C5-4C3B-8EEC-94A671C665C0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0AFBC4-AE96-4C2B-A66E-E16C37713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169270"/>
              </p:ext>
            </p:extLst>
          </p:nvPr>
        </p:nvGraphicFramePr>
        <p:xfrm>
          <a:off x="447472" y="914401"/>
          <a:ext cx="8387858" cy="49506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840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88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290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사용자가 저장한 여행지를 다시 보고 관리할 수 있는 페이지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211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사용자는 로그인하고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나의 </a:t>
                      </a:r>
                      <a:r>
                        <a:rPr lang="ko-KR" altLang="en-US" sz="1100" kern="100" dirty="0" err="1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즐겨찾는</a:t>
                      </a:r>
                      <a:r>
                        <a:rPr lang="ko-KR" altLang="en-US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여행지 버튼을 클릭한 상태이다</a:t>
                      </a:r>
                      <a:r>
                        <a:rPr lang="en-US" altLang="ko-KR" sz="1100" kern="100" dirty="0">
                          <a:solidFill>
                            <a:srgbClr val="3107C9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11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903">
                <a:tc gridSpan="2">
                  <a:txBody>
                    <a:bodyPr/>
                    <a:lstStyle/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baseline="0" dirty="0">
                          <a:effectLst/>
                        </a:rPr>
                        <a:t>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추천관광지 메인 화면</a:t>
                      </a:r>
                      <a:r>
                        <a:rPr lang="en-US" altLang="ko-KR" sz="1100" b="0" kern="100" baseline="0" dirty="0"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에서 나의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여행지 버튼을 눌렀을</a:t>
                      </a:r>
                      <a:r>
                        <a:rPr lang="en-US" altLang="ko-KR" sz="1100" b="0" kern="100" baseline="0" dirty="0"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effectLst/>
                        </a:rPr>
                        <a:t>경우 시작하는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케이스이다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effectLst/>
                      </a:endParaRPr>
                    </a:p>
                    <a:p>
                      <a:pPr marL="228600" indent="-22860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즐겨찾는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목록 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 1.1 </a:t>
                      </a:r>
                      <a:r>
                        <a:rPr lang="ko-KR" altLang="en-US" sz="1100" b="0" kern="100" baseline="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저장한 게시물의 정보들을 최근 저장한 순서대로 불러와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(AF1)</a:t>
                      </a: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b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</a:br>
                      <a:r>
                        <a:rPr lang="en-US" altLang="ko-KR" sz="1100" b="0" kern="100" baseline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조회하기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 상세 정보 출력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메인 화면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사진 부분을 클릭하면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새창을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생성해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게시물의 상세 정보를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출력한다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2.2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피드백 기능 좋아요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싫어요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좋아요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좋아요 버튼을 활성화한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싫어요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싫어요 버튼을 활성화 상태로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활성화된 버튼을 다시 클릭하면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비활성화된 버튼으로 변경한다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2.2.1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상세보기 사용자 피드백 값 알고리즘에 반영하기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추천 로직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    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상세보기에서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대해서  추천 관광지 조회하기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Use Case Spec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선택된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대한 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시스템 내 </a:t>
                      </a:r>
                      <a:r>
                        <a:rPr lang="ko-KR" altLang="en-US" sz="1100" b="0" kern="100" dirty="0" err="1">
                          <a:solidFill>
                            <a:srgbClr val="FF0000"/>
                          </a:solidFill>
                          <a:effectLst/>
                        </a:rPr>
                        <a:t>퍼스널리티의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 카테고리 별 가중치 조정 수식 입력 값 업데이트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rgbClr val="FF0000"/>
                          </a:solidFill>
                          <a:effectLst/>
                        </a:rPr>
                        <a:t>부가설명 참조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서브플로우를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2.4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즐겨찾기에서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삭제하기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이미 활성화된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 게시물이므로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버튼을 클릭하면 시스템은 즐겨찾기 버튼을 비활성화하고 게시물 정보를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(AF2 )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  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3466C58-7DC3-47A4-8DAA-627787C695F1}"/>
              </a:ext>
            </a:extLst>
          </p:cNvPr>
          <p:cNvSpPr/>
          <p:nvPr/>
        </p:nvSpPr>
        <p:spPr>
          <a:xfrm>
            <a:off x="447472" y="5865086"/>
            <a:ext cx="8387858" cy="92210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#</a:t>
            </a:r>
            <a:r>
              <a:rPr lang="ko-KR" altLang="en-US" sz="1100" dirty="0">
                <a:solidFill>
                  <a:schemeClr val="tx1"/>
                </a:solidFill>
              </a:rPr>
              <a:t>부가설명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2.2.1  </a:t>
            </a:r>
            <a:r>
              <a:rPr lang="ko-KR" altLang="en-US" sz="1100" dirty="0">
                <a:solidFill>
                  <a:schemeClr val="tx1"/>
                </a:solidFill>
              </a:rPr>
              <a:t>    </a:t>
            </a:r>
            <a:r>
              <a:rPr lang="ko-KR" altLang="en-US" sz="1100" kern="100" dirty="0">
                <a:solidFill>
                  <a:srgbClr val="00B0F0"/>
                </a:solidFill>
              </a:rPr>
              <a:t>시스템은</a:t>
            </a:r>
            <a:r>
              <a:rPr lang="ko-KR" altLang="en-US" sz="1100" kern="100" dirty="0">
                <a:solidFill>
                  <a:schemeClr val="dk1"/>
                </a:solidFill>
              </a:rPr>
              <a:t>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새로고침</a:t>
            </a:r>
            <a:r>
              <a:rPr lang="ko-KR" altLang="en-US" sz="1100" kern="100" dirty="0">
                <a:solidFill>
                  <a:schemeClr val="dk1"/>
                </a:solidFill>
              </a:rPr>
              <a:t> 후 재 클릭</a:t>
            </a:r>
            <a:r>
              <a:rPr lang="en-US" altLang="ko-KR" sz="1100" kern="100" dirty="0">
                <a:solidFill>
                  <a:schemeClr val="dk1"/>
                </a:solidFill>
              </a:rPr>
              <a:t>(step 3.1) </a:t>
            </a:r>
            <a:r>
              <a:rPr lang="ko-KR" altLang="en-US" sz="1100" kern="100" dirty="0">
                <a:solidFill>
                  <a:schemeClr val="dk1"/>
                </a:solidFill>
              </a:rPr>
              <a:t>서브 플로우가 </a:t>
            </a:r>
            <a:r>
              <a:rPr lang="ko-KR" altLang="en-US" sz="1100" kern="100" dirty="0">
                <a:solidFill>
                  <a:srgbClr val="FF0000"/>
                </a:solidFill>
              </a:rPr>
              <a:t>수행되면 시스템 내 </a:t>
            </a:r>
            <a:r>
              <a:rPr lang="ko-KR" altLang="en-US" sz="1100" kern="100" dirty="0" err="1">
                <a:solidFill>
                  <a:srgbClr val="FF0000"/>
                </a:solidFill>
              </a:rPr>
              <a:t>퍼스널리티의</a:t>
            </a:r>
            <a:r>
              <a:rPr lang="ko-KR" altLang="en-US" sz="1100" kern="100" dirty="0">
                <a:solidFill>
                  <a:srgbClr val="FF0000"/>
                </a:solidFill>
              </a:rPr>
              <a:t> 카테고리 별 가중치 조정 수식 입력 값 업데이트</a:t>
            </a:r>
            <a:r>
              <a:rPr lang="en-US" altLang="ko-KR" sz="1100" kern="100" dirty="0">
                <a:solidFill>
                  <a:srgbClr val="FF0000"/>
                </a:solidFill>
              </a:rPr>
              <a:t>(step 3.2)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서브플로우에</a:t>
            </a:r>
            <a:r>
              <a:rPr lang="ko-KR" altLang="en-US" sz="1100" kern="100" dirty="0">
                <a:solidFill>
                  <a:schemeClr val="dk1"/>
                </a:solidFill>
              </a:rPr>
              <a:t> 사용된 수식의 변인 중 하나인 사용자가 속한 </a:t>
            </a:r>
            <a:r>
              <a:rPr lang="ko-KR" altLang="en-US" sz="1100" kern="100" dirty="0" err="1">
                <a:solidFill>
                  <a:schemeClr val="dk1"/>
                </a:solidFill>
              </a:rPr>
              <a:t>퍼스널리티의</a:t>
            </a:r>
            <a:r>
              <a:rPr lang="ko-KR" altLang="en-US" sz="1100" kern="100" dirty="0">
                <a:solidFill>
                  <a:schemeClr val="dk1"/>
                </a:solidFill>
              </a:rPr>
              <a:t> 게시물 좋아요 수 총 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증가시키고</a:t>
            </a:r>
            <a:r>
              <a:rPr lang="en-US" altLang="ko-KR" sz="1100" kern="100" dirty="0">
                <a:solidFill>
                  <a:schemeClr val="dk1"/>
                </a:solidFill>
              </a:rPr>
              <a:t>, </a:t>
            </a:r>
            <a:r>
              <a:rPr lang="ko-KR" altLang="en-US" sz="1100" kern="100" dirty="0">
                <a:solidFill>
                  <a:schemeClr val="dk1"/>
                </a:solidFill>
              </a:rPr>
              <a:t>해당 카테고리에 해당되는 게시물의 좋아요 수 총합을 </a:t>
            </a:r>
            <a:r>
              <a:rPr lang="en-US" altLang="ko-KR" sz="1100" kern="100" dirty="0">
                <a:solidFill>
                  <a:schemeClr val="dk1"/>
                </a:solidFill>
              </a:rPr>
              <a:t>1 </a:t>
            </a:r>
            <a:r>
              <a:rPr lang="ko-KR" altLang="en-US" sz="1100" kern="100" dirty="0">
                <a:solidFill>
                  <a:schemeClr val="dk1"/>
                </a:solidFill>
              </a:rPr>
              <a:t>증가시킨다</a:t>
            </a:r>
            <a:r>
              <a:rPr lang="en-US" altLang="ko-KR" sz="1100" kern="100" dirty="0">
                <a:solidFill>
                  <a:schemeClr val="dk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67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즐겨찾기한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여행지 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9252"/>
              </p:ext>
            </p:extLst>
          </p:nvPr>
        </p:nvGraphicFramePr>
        <p:xfrm>
          <a:off x="341376" y="1097280"/>
          <a:ext cx="8551104" cy="2136629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51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AF1 :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관광지가 없을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ITEM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Basic flow 1.1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은 사용자에게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아이템이 존재하지 않습니다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＇라는 메시지를 출력하고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 종료한다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해제한 관광지를 다시 즐겨찾기 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분기점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:  </a:t>
                      </a:r>
                      <a:r>
                        <a:rPr lang="en-US" altLang="ko-KR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Basuc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flow 2.4.2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즐겨찾기상세화면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게시물의 비활성화된 즐겨찾기 버튼을 다시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B0F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‘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관광지를 저장했습니다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’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라는 메시지를 출력하고 게시물 정보를 저장한다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30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B4792B-0F94-4396-8CD4-243A97A2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  <a:defRPr/>
            </a:pPr>
            <a:fld id="{AF0335DD-E9F9-425E-8D7C-5F5DDD528D32}" type="slidenum">
              <a:rPr lang="en-US" altLang="ko-KR"/>
              <a:pPr latinLnBrk="0">
                <a:spcAft>
                  <a:spcPts val="600"/>
                </a:spcAft>
                <a:defRPr/>
              </a:pPr>
              <a:t>3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5B1A31-DF9C-4E7F-9AB7-98E0BC7C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186"/>
            <a:ext cx="9144000" cy="44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9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회원가입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D68EFCD-BEFE-48F2-90A3-5C093575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7" y="1784452"/>
            <a:ext cx="6117866" cy="35024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8D068F-EE84-40F6-BCEB-AA8B4B55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15" y="3248559"/>
            <a:ext cx="684316" cy="1804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49C30B-9458-4557-AD04-47393F4D1E54}"/>
              </a:ext>
            </a:extLst>
          </p:cNvPr>
          <p:cNvSpPr/>
          <p:nvPr/>
        </p:nvSpPr>
        <p:spPr>
          <a:xfrm>
            <a:off x="-238126" y="2823827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6ABE9A-0D9B-416D-86DA-2EACD6A96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515" y="2823827"/>
            <a:ext cx="684316" cy="1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20" y="449451"/>
            <a:ext cx="8640960" cy="385539"/>
          </a:xfrm>
        </p:spPr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921EF8-1B56-4ED7-AA33-05CF9A3F4562}"/>
              </a:ext>
            </a:extLst>
          </p:cNvPr>
          <p:cNvSpPr/>
          <p:nvPr/>
        </p:nvSpPr>
        <p:spPr>
          <a:xfrm>
            <a:off x="-525313" y="3204210"/>
            <a:ext cx="910590" cy="179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이메일 필드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575CBA5-6819-4387-8A89-7BE291DC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187" y="1752600"/>
            <a:ext cx="6508226" cy="3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8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지역 직접선택</a:t>
            </a:r>
            <a:r>
              <a:rPr lang="en-US" altLang="ko-KR" dirty="0"/>
              <a:t>/  </a:t>
            </a:r>
            <a:r>
              <a:rPr lang="ko-KR" altLang="en-US" dirty="0"/>
              <a:t>추천 선택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8C3FB5-6E35-409F-ADDB-FD994069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4" t="17216" r="40061" b="24230"/>
          <a:stretch/>
        </p:blipFill>
        <p:spPr>
          <a:xfrm>
            <a:off x="3623310" y="2541270"/>
            <a:ext cx="1344930" cy="216408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048FD30-FD11-4CD4-A31D-D3587873C891}"/>
              </a:ext>
            </a:extLst>
          </p:cNvPr>
          <p:cNvGrpSpPr/>
          <p:nvPr/>
        </p:nvGrpSpPr>
        <p:grpSpPr>
          <a:xfrm>
            <a:off x="1316453" y="1888418"/>
            <a:ext cx="6511092" cy="3699068"/>
            <a:chOff x="1755271" y="1374890"/>
            <a:chExt cx="8681456" cy="49320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A54A12B-02BB-4BFD-8A79-0CD38D6AF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5271" y="1374890"/>
              <a:ext cx="8681456" cy="4932091"/>
            </a:xfrm>
            <a:prstGeom prst="rect">
              <a:avLst/>
            </a:prstGeom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5194FAF-9D97-4E30-BA87-2F32EE8CD16A}"/>
                </a:ext>
              </a:extLst>
            </p:cNvPr>
            <p:cNvSpPr/>
            <p:nvPr/>
          </p:nvSpPr>
          <p:spPr>
            <a:xfrm>
              <a:off x="5426710" y="409971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50" dirty="0"/>
                <a:t>직접 선택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87B118-800B-45DE-A194-547563B9A98A}"/>
                </a:ext>
              </a:extLst>
            </p:cNvPr>
            <p:cNvSpPr/>
            <p:nvPr/>
          </p:nvSpPr>
          <p:spPr>
            <a:xfrm>
              <a:off x="5230336" y="2443259"/>
              <a:ext cx="1731327" cy="7366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어디로 여행을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떠나시겠습니까</a:t>
              </a:r>
              <a:r>
                <a:rPr lang="en-US" altLang="ko-KR" sz="1200" dirty="0">
                  <a:solidFill>
                    <a:schemeClr val="tx1"/>
                  </a:solidFill>
                </a:rPr>
                <a:t>?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B437FA8-E65B-4E77-AA3A-B092909D87C3}"/>
                </a:ext>
              </a:extLst>
            </p:cNvPr>
            <p:cNvSpPr/>
            <p:nvPr/>
          </p:nvSpPr>
          <p:spPr>
            <a:xfrm>
              <a:off x="5426710" y="3377759"/>
              <a:ext cx="1338580" cy="58420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350" dirty="0" err="1"/>
                <a:t>추천받기</a:t>
              </a:r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8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직접 선택</a:t>
            </a:r>
            <a:r>
              <a:rPr lang="en-US" altLang="ko-KR" dirty="0"/>
              <a:t>- </a:t>
            </a:r>
            <a:r>
              <a:rPr lang="ko-KR" altLang="en-US" dirty="0"/>
              <a:t>지역정보 선택화면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BA03EE-D027-45C0-8CC7-5726DEAC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3" y="1888076"/>
            <a:ext cx="6511092" cy="36990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45A5C3-9CD9-46F8-817B-BC56E9D93499}"/>
              </a:ext>
            </a:extLst>
          </p:cNvPr>
          <p:cNvSpPr/>
          <p:nvPr/>
        </p:nvSpPr>
        <p:spPr>
          <a:xfrm>
            <a:off x="3943350" y="3101340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시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F2425-3098-4486-847C-8AED011564A7}"/>
              </a:ext>
            </a:extLst>
          </p:cNvPr>
          <p:cNvSpPr/>
          <p:nvPr/>
        </p:nvSpPr>
        <p:spPr>
          <a:xfrm>
            <a:off x="3943350" y="3520439"/>
            <a:ext cx="864870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구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7E37CCA-E0D4-4E32-B75E-DD90E30EEF6E}"/>
              </a:ext>
            </a:extLst>
          </p:cNvPr>
          <p:cNvSpPr/>
          <p:nvPr/>
        </p:nvSpPr>
        <p:spPr>
          <a:xfrm>
            <a:off x="3943350" y="4144888"/>
            <a:ext cx="864870" cy="21717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ko-KR" altLang="en-US" sz="135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4211004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10" y="1134201"/>
            <a:ext cx="8640960" cy="385539"/>
          </a:xfrm>
        </p:spPr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설문조사 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68790-4B31-4575-B826-8B3CB10C8ED2}"/>
              </a:ext>
            </a:extLst>
          </p:cNvPr>
          <p:cNvSpPr/>
          <p:nvPr/>
        </p:nvSpPr>
        <p:spPr>
          <a:xfrm>
            <a:off x="191768" y="1519740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5EE8581-9A9F-4BFA-A71C-7BD55B2FD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357" y="4027354"/>
            <a:ext cx="2200388" cy="2905274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6E0EB5-BF02-439F-B53A-6594E78DA1F2}"/>
              </a:ext>
            </a:extLst>
          </p:cNvPr>
          <p:cNvCxnSpPr>
            <a:cxnSpLocks/>
          </p:cNvCxnSpPr>
          <p:nvPr/>
        </p:nvCxnSpPr>
        <p:spPr>
          <a:xfrm>
            <a:off x="4467422" y="2105653"/>
            <a:ext cx="0" cy="34248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41CD35C-FFF4-420D-8BB0-31C7BB3AA0DE}"/>
              </a:ext>
            </a:extLst>
          </p:cNvPr>
          <p:cNvSpPr txBox="1"/>
          <p:nvPr/>
        </p:nvSpPr>
        <p:spPr>
          <a:xfrm>
            <a:off x="665266" y="1659181"/>
            <a:ext cx="49525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/>
              <a:t>회원님의 여행지를 정해 드리기 위해 설문조사를 하겠습니다</a:t>
            </a:r>
            <a:r>
              <a:rPr lang="en-US" altLang="ko-KR" sz="1350" dirty="0"/>
              <a:t>.</a:t>
            </a:r>
          </a:p>
        </p:txBody>
      </p:sp>
      <p:pic>
        <p:nvPicPr>
          <p:cNvPr id="38" name="그림 37" descr="스크린샷이(가) 표시된 사진&#10;&#10;자동 생성된 설명">
            <a:extLst>
              <a:ext uri="{FF2B5EF4-FFF2-40B4-BE49-F238E27FC236}">
                <a16:creationId xmlns:a16="http://schemas.microsoft.com/office/drawing/2014/main" id="{92161BBA-38FC-458D-A39E-A057AC751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513518"/>
            <a:ext cx="2200388" cy="2905274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F65ABB-C348-4749-9B5D-FEC930C7A36B}"/>
              </a:ext>
            </a:extLst>
          </p:cNvPr>
          <p:cNvGrpSpPr/>
          <p:nvPr/>
        </p:nvGrpSpPr>
        <p:grpSpPr>
          <a:xfrm>
            <a:off x="1413218" y="2640065"/>
            <a:ext cx="1930093" cy="565389"/>
            <a:chOff x="1768357" y="2540139"/>
            <a:chExt cx="2573457" cy="75385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A3894AE-D800-4498-B200-722CC053FE40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5B63E4-D322-4D60-A3F1-9D24C1E529D2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남자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3FDB05-DA0E-4FD0-896B-6817A2AEB27E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여자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6A79BE2-C761-4B04-A7AD-F71400B5F67E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0865270-F449-461C-991E-FE4F7AB40F55}"/>
              </a:ext>
            </a:extLst>
          </p:cNvPr>
          <p:cNvGrpSpPr/>
          <p:nvPr/>
        </p:nvGrpSpPr>
        <p:grpSpPr>
          <a:xfrm>
            <a:off x="1406052" y="3343136"/>
            <a:ext cx="1930093" cy="565389"/>
            <a:chOff x="1768357" y="2540139"/>
            <a:chExt cx="2573457" cy="753852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0AD46C86-3013-4D3B-9785-0EA120681FDA}"/>
                </a:ext>
              </a:extLst>
            </p:cNvPr>
            <p:cNvSpPr/>
            <p:nvPr/>
          </p:nvSpPr>
          <p:spPr>
            <a:xfrm>
              <a:off x="1768357" y="2545607"/>
              <a:ext cx="2573457" cy="514692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A515B5-D4ED-4F68-A16A-25F3C696C271}"/>
                </a:ext>
              </a:extLst>
            </p:cNvPr>
            <p:cNvSpPr txBox="1"/>
            <p:nvPr/>
          </p:nvSpPr>
          <p:spPr>
            <a:xfrm>
              <a:off x="2054496" y="2616883"/>
              <a:ext cx="64629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미혼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2E1B-C2C8-43A5-8E78-47F373748727}"/>
                </a:ext>
              </a:extLst>
            </p:cNvPr>
            <p:cNvSpPr txBox="1"/>
            <p:nvPr/>
          </p:nvSpPr>
          <p:spPr>
            <a:xfrm>
              <a:off x="3167495" y="2608756"/>
              <a:ext cx="101805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50" dirty="0">
                  <a:solidFill>
                    <a:schemeClr val="bg1"/>
                  </a:solidFill>
                </a:rPr>
                <a:t>기혼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7E2CA0-8151-4868-A49F-ADFA749A60E1}"/>
                </a:ext>
              </a:extLst>
            </p:cNvPr>
            <p:cNvCxnSpPr/>
            <p:nvPr/>
          </p:nvCxnSpPr>
          <p:spPr>
            <a:xfrm>
              <a:off x="3064641" y="2540139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C1F20A27-A2DA-4ADA-8C77-52F5F1A1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6" y="4292178"/>
            <a:ext cx="1764506" cy="1364456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C3941F2B-B9D5-4B6D-89B9-19953FEF32FF}"/>
              </a:ext>
            </a:extLst>
          </p:cNvPr>
          <p:cNvSpPr/>
          <p:nvPr/>
        </p:nvSpPr>
        <p:spPr>
          <a:xfrm>
            <a:off x="415096" y="2046198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회원정보 입력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A4A1609-6402-4F1C-9FA9-01A67055826B}"/>
              </a:ext>
            </a:extLst>
          </p:cNvPr>
          <p:cNvSpPr/>
          <p:nvPr/>
        </p:nvSpPr>
        <p:spPr>
          <a:xfrm>
            <a:off x="4596041" y="2068846"/>
            <a:ext cx="910590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 일자 여부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45F1F05E-C169-4AE6-8727-1E0573214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0887" y="2264920"/>
            <a:ext cx="495613" cy="206855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A06B882-F354-4632-9F87-DC30DDB124DC}"/>
              </a:ext>
            </a:extLst>
          </p:cNvPr>
          <p:cNvSpPr/>
          <p:nvPr/>
        </p:nvSpPr>
        <p:spPr>
          <a:xfrm>
            <a:off x="4428492" y="2611671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동행자 여부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C8118-7F2C-452A-8A67-D62577CE2167}"/>
              </a:ext>
            </a:extLst>
          </p:cNvPr>
          <p:cNvSpPr/>
          <p:nvPr/>
        </p:nvSpPr>
        <p:spPr>
          <a:xfrm>
            <a:off x="4340779" y="3515520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총 예산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2F97A52-741E-4EA4-8CFE-12D3DE528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17"/>
          <a:stretch/>
        </p:blipFill>
        <p:spPr>
          <a:xfrm>
            <a:off x="5533981" y="2829885"/>
            <a:ext cx="470188" cy="196244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EE170770-182F-45F6-927F-3F5AD1E395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62"/>
          <a:stretch/>
        </p:blipFill>
        <p:spPr>
          <a:xfrm>
            <a:off x="5526728" y="3513017"/>
            <a:ext cx="1290959" cy="240163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86F4F3A-FA15-4F59-A45A-27D9922D036C}"/>
              </a:ext>
            </a:extLst>
          </p:cNvPr>
          <p:cNvGrpSpPr/>
          <p:nvPr/>
        </p:nvGrpSpPr>
        <p:grpSpPr>
          <a:xfrm>
            <a:off x="9377050" y="1988925"/>
            <a:ext cx="1715489" cy="379924"/>
            <a:chOff x="7092626" y="2050021"/>
            <a:chExt cx="2287318" cy="506565"/>
          </a:xfrm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A1556F0D-9D13-479F-A7BD-6C4D1EC93CAF}"/>
                </a:ext>
              </a:extLst>
            </p:cNvPr>
            <p:cNvSpPr/>
            <p:nvPr/>
          </p:nvSpPr>
          <p:spPr>
            <a:xfrm>
              <a:off x="7092626" y="2118543"/>
              <a:ext cx="2287318" cy="36933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153A278-FB47-4315-B0B2-6A8CEABC8B1F}"/>
                </a:ext>
              </a:extLst>
            </p:cNvPr>
            <p:cNvSpPr txBox="1"/>
            <p:nvPr/>
          </p:nvSpPr>
          <p:spPr>
            <a:xfrm>
              <a:off x="7335799" y="2134522"/>
              <a:ext cx="6462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당일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E972B94-E514-4B44-8197-0AE37A53CD22}"/>
                </a:ext>
              </a:extLst>
            </p:cNvPr>
            <p:cNvSpPr txBox="1"/>
            <p:nvPr/>
          </p:nvSpPr>
          <p:spPr>
            <a:xfrm>
              <a:off x="8236286" y="2149320"/>
              <a:ext cx="10180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</a:rPr>
                <a:t>숙박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E7AED0ED-53D5-47DF-A55B-697323297591}"/>
                </a:ext>
              </a:extLst>
            </p:cNvPr>
            <p:cNvCxnSpPr/>
            <p:nvPr/>
          </p:nvCxnSpPr>
          <p:spPr>
            <a:xfrm>
              <a:off x="8236285" y="2050021"/>
              <a:ext cx="0" cy="506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618DE455-D73B-4969-8BC2-D2BDEF44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449" y="2565187"/>
            <a:ext cx="1126397" cy="25531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53F70228-6C37-40A7-BE94-023F64414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81" y="2052310"/>
            <a:ext cx="1126394" cy="253154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48E5416C-4B1E-4A03-88A1-A6C543E36138}"/>
              </a:ext>
            </a:extLst>
          </p:cNvPr>
          <p:cNvSpPr txBox="1"/>
          <p:nvPr/>
        </p:nvSpPr>
        <p:spPr>
          <a:xfrm>
            <a:off x="6900668" y="3467800"/>
            <a:ext cx="1904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/>
              <a:t>\</a:t>
            </a:r>
            <a:endParaRPr lang="ko-KR" altLang="en-US" sz="13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66DD240C-ADC8-4C8D-9C1C-B1EAD658653F}"/>
              </a:ext>
            </a:extLst>
          </p:cNvPr>
          <p:cNvSpPr/>
          <p:nvPr/>
        </p:nvSpPr>
        <p:spPr>
          <a:xfrm>
            <a:off x="4340779" y="4027354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여행지 활동 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6BFA243-E268-4415-BCE3-D8BAEB534C10}"/>
              </a:ext>
            </a:extLst>
          </p:cNvPr>
          <p:cNvSpPr/>
          <p:nvPr/>
        </p:nvSpPr>
        <p:spPr>
          <a:xfrm>
            <a:off x="4435572" y="285104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 수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7D94F417-2952-431D-BF68-B7E94F486F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981" y="3111311"/>
            <a:ext cx="1318703" cy="401706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519466E-8AF2-4864-A71B-BC296CCE88C5}"/>
              </a:ext>
            </a:extLst>
          </p:cNvPr>
          <p:cNvSpPr/>
          <p:nvPr/>
        </p:nvSpPr>
        <p:spPr>
          <a:xfrm>
            <a:off x="4453848" y="3213959"/>
            <a:ext cx="1105489" cy="179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동행인원관계</a:t>
            </a:r>
            <a:endParaRPr lang="en-US" altLang="ko-KR" sz="900" dirty="0">
              <a:solidFill>
                <a:schemeClr val="tx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중복선택 가능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id="{E09AD7FA-BD31-452B-8FC3-14E481B8413C}"/>
              </a:ext>
            </a:extLst>
          </p:cNvPr>
          <p:cNvGrpSpPr/>
          <p:nvPr/>
        </p:nvGrpSpPr>
        <p:grpSpPr>
          <a:xfrm>
            <a:off x="5541061" y="-1594770"/>
            <a:ext cx="3070686" cy="1575655"/>
            <a:chOff x="6262113" y="4644082"/>
            <a:chExt cx="4094248" cy="2100873"/>
          </a:xfrm>
        </p:grpSpPr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645A6221-FFE8-433C-8A32-261E9EBA8C5C}"/>
                </a:ext>
              </a:extLst>
            </p:cNvPr>
            <p:cNvSpPr/>
            <p:nvPr/>
          </p:nvSpPr>
          <p:spPr>
            <a:xfrm>
              <a:off x="6262113" y="4650432"/>
              <a:ext cx="1023562" cy="42545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75" dirty="0">
                  <a:solidFill>
                    <a:schemeClr val="bg1"/>
                  </a:solidFill>
                </a:rPr>
                <a:t>자연</a:t>
              </a:r>
              <a:r>
                <a:rPr lang="en-US" altLang="ko-KR" sz="975" dirty="0">
                  <a:solidFill>
                    <a:schemeClr val="bg1"/>
                  </a:solidFill>
                </a:rPr>
                <a:t>/</a:t>
              </a:r>
              <a:r>
                <a:rPr lang="ko-KR" altLang="en-US" sz="975" dirty="0">
                  <a:solidFill>
                    <a:schemeClr val="bg1"/>
                  </a:solidFill>
                </a:rPr>
                <a:t>풍경감상</a:t>
              </a: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7FB568B6-06BA-4E75-A2F5-88ECDF46074E}"/>
                </a:ext>
              </a:extLst>
            </p:cNvPr>
            <p:cNvGrpSpPr/>
            <p:nvPr/>
          </p:nvGrpSpPr>
          <p:grpSpPr>
            <a:xfrm>
              <a:off x="6262113" y="4644082"/>
              <a:ext cx="4094248" cy="2100873"/>
              <a:chOff x="6262113" y="4644082"/>
              <a:chExt cx="4094248" cy="210087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FCC2481B-7952-44BD-9FF7-90CFC9EE135F}"/>
                  </a:ext>
                </a:extLst>
              </p:cNvPr>
              <p:cNvSpPr/>
              <p:nvPr/>
            </p:nvSpPr>
            <p:spPr>
              <a:xfrm>
                <a:off x="7285675" y="464708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 err="1">
                    <a:solidFill>
                      <a:schemeClr val="bg1"/>
                    </a:solidFill>
                  </a:rPr>
                  <a:t>맛집탐방</a:t>
                </a:r>
                <a:endParaRPr lang="ko-KR" altLang="en-US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:a16="http://schemas.microsoft.com/office/drawing/2014/main" id="{7719E521-6ACA-463C-8213-653CAAFB2667}"/>
                  </a:ext>
                </a:extLst>
              </p:cNvPr>
              <p:cNvSpPr/>
              <p:nvPr/>
            </p:nvSpPr>
            <p:spPr>
              <a:xfrm>
                <a:off x="8309237" y="465150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야외 활동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A4F91190-B5DC-4F77-8761-F6A202029A9F}"/>
                  </a:ext>
                </a:extLst>
              </p:cNvPr>
              <p:cNvSpPr/>
              <p:nvPr/>
            </p:nvSpPr>
            <p:spPr>
              <a:xfrm>
                <a:off x="9332799" y="46440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역사유적지</a:t>
                </a:r>
              </a:p>
            </p:txBody>
          </p:sp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AB042933-0C3E-4A8D-ABFF-BE57F1558214}"/>
                  </a:ext>
                </a:extLst>
              </p:cNvPr>
              <p:cNvSpPr/>
              <p:nvPr/>
            </p:nvSpPr>
            <p:spPr>
              <a:xfrm>
                <a:off x="6262113" y="507588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테마파크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놀이공원</a:t>
                </a:r>
              </a:p>
            </p:txBody>
          </p: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3DD01C66-0617-4156-B165-34EE881C0FE0}"/>
                  </a:ext>
                </a:extLst>
              </p:cNvPr>
              <p:cNvSpPr/>
              <p:nvPr/>
            </p:nvSpPr>
            <p:spPr>
              <a:xfrm>
                <a:off x="7285675" y="50725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휴식</a:t>
                </a:r>
              </a:p>
            </p:txBody>
          </p:sp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79008804-EB44-48F2-8BC4-747EC1D29498}"/>
                  </a:ext>
                </a:extLst>
              </p:cNvPr>
              <p:cNvSpPr/>
              <p:nvPr/>
            </p:nvSpPr>
            <p:spPr>
              <a:xfrm>
                <a:off x="8309237" y="5076958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온천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스파</a:t>
                </a:r>
              </a:p>
            </p:txBody>
          </p: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3EC9DC33-180D-4289-B7B0-F81D0BA0C3E3}"/>
                  </a:ext>
                </a:extLst>
              </p:cNvPr>
              <p:cNvSpPr/>
              <p:nvPr/>
            </p:nvSpPr>
            <p:spPr>
              <a:xfrm>
                <a:off x="9332799" y="506953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쇼핑</a:t>
                </a:r>
              </a:p>
            </p:txBody>
          </p:sp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7F26156-3ADA-444C-80DE-41F87EF9D9C5}"/>
                  </a:ext>
                </a:extLst>
              </p:cNvPr>
              <p:cNvSpPr/>
              <p:nvPr/>
            </p:nvSpPr>
            <p:spPr>
              <a:xfrm>
                <a:off x="6262113" y="547975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 문화예술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48BFC569-E17E-4F52-8CB1-FCCB66AD5462}"/>
                  </a:ext>
                </a:extLst>
              </p:cNvPr>
              <p:cNvSpPr/>
              <p:nvPr/>
            </p:nvSpPr>
            <p:spPr>
              <a:xfrm>
                <a:off x="7285675" y="5476402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스포츠 경기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F0E4ECA1-65DA-48A5-AD75-B0A354BD560E}"/>
                  </a:ext>
                </a:extLst>
              </p:cNvPr>
              <p:cNvSpPr/>
              <p:nvPr/>
            </p:nvSpPr>
            <p:spPr>
              <a:xfrm>
                <a:off x="8309237" y="5480830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지역축제</a:t>
                </a: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E1D2D624-5D3A-416C-9125-294EDA59CFD6}"/>
                  </a:ext>
                </a:extLst>
              </p:cNvPr>
              <p:cNvSpPr/>
              <p:nvPr/>
            </p:nvSpPr>
            <p:spPr>
              <a:xfrm>
                <a:off x="9332799" y="5473404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체험</a:t>
                </a: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CE1F5440-B2DB-4456-B495-22A285B83259}"/>
                  </a:ext>
                </a:extLst>
              </p:cNvPr>
              <p:cNvSpPr/>
              <p:nvPr/>
            </p:nvSpPr>
            <p:spPr>
              <a:xfrm>
                <a:off x="6262113" y="590304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종교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성지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8DD27819-0C03-4D6E-809A-D80F062F6C1A}"/>
                  </a:ext>
                </a:extLst>
              </p:cNvPr>
              <p:cNvSpPr/>
              <p:nvPr/>
            </p:nvSpPr>
            <p:spPr>
              <a:xfrm>
                <a:off x="7285675" y="589968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시티투어</a:t>
                </a: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CCB0D10A-50C0-4C18-8599-4E78D7A36624}"/>
                  </a:ext>
                </a:extLst>
              </p:cNvPr>
              <p:cNvSpPr/>
              <p:nvPr/>
            </p:nvSpPr>
            <p:spPr>
              <a:xfrm>
                <a:off x="8309237" y="590411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드라마촬영지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CE6059BC-07D2-4D84-8855-627C9D348E39}"/>
                  </a:ext>
                </a:extLst>
              </p:cNvPr>
              <p:cNvSpPr/>
              <p:nvPr/>
            </p:nvSpPr>
            <p:spPr>
              <a:xfrm>
                <a:off x="9332799" y="5896691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가족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친인척 방문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553DB1E6-D085-4FC4-99E8-224A58424057}"/>
                  </a:ext>
                </a:extLst>
              </p:cNvPr>
              <p:cNvSpPr/>
              <p:nvPr/>
            </p:nvSpPr>
            <p:spPr>
              <a:xfrm>
                <a:off x="6262113" y="631842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회의참가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7A645201-6333-4E21-A63B-BB87E687E4DD}"/>
                  </a:ext>
                </a:extLst>
              </p:cNvPr>
              <p:cNvSpPr/>
              <p:nvPr/>
            </p:nvSpPr>
            <p:spPr>
              <a:xfrm>
                <a:off x="7285675" y="6315077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교육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/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훈련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EFBD90F7-A836-4437-930B-DE9CB804A480}"/>
                  </a:ext>
                </a:extLst>
              </p:cNvPr>
              <p:cNvSpPr/>
              <p:nvPr/>
            </p:nvSpPr>
            <p:spPr>
              <a:xfrm>
                <a:off x="8309237" y="6319505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유흥</a:t>
                </a:r>
                <a:r>
                  <a:rPr lang="en-US" altLang="ko-KR" sz="975" dirty="0">
                    <a:solidFill>
                      <a:schemeClr val="bg1"/>
                    </a:solidFill>
                  </a:rPr>
                  <a:t>,</a:t>
                </a:r>
                <a:r>
                  <a:rPr lang="ko-KR" altLang="en-US" sz="975" dirty="0">
                    <a:solidFill>
                      <a:schemeClr val="bg1"/>
                    </a:solidFill>
                  </a:rPr>
                  <a:t>오락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A1C62D74-8EB1-405C-A1FC-34578055E057}"/>
                  </a:ext>
                </a:extLst>
              </p:cNvPr>
              <p:cNvSpPr/>
              <p:nvPr/>
            </p:nvSpPr>
            <p:spPr>
              <a:xfrm>
                <a:off x="9332799" y="6312079"/>
                <a:ext cx="1023562" cy="42545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75" dirty="0">
                    <a:solidFill>
                      <a:schemeClr val="bg1"/>
                    </a:solidFill>
                  </a:rPr>
                  <a:t>기타</a:t>
                </a:r>
                <a:endParaRPr lang="en-US" altLang="ko-KR" sz="975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314D496C-4740-4290-92DB-4EDF602D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969" y="3966154"/>
            <a:ext cx="2051045" cy="106204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0D6B68C9-1E3D-4877-90A6-7A796AD267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7687" y="5410957"/>
            <a:ext cx="1134073" cy="23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7326AFF-3EF5-4D94-89FB-01D8D2A6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여행지역과 </a:t>
            </a:r>
            <a:r>
              <a:rPr lang="ko-KR" altLang="en-US" dirty="0" err="1"/>
              <a:t>퍼스널리티</a:t>
            </a:r>
            <a:r>
              <a:rPr lang="ko-KR" altLang="en-US" dirty="0"/>
              <a:t> 선택하기 </a:t>
            </a:r>
            <a:r>
              <a:rPr lang="en-US" altLang="ko-KR" dirty="0"/>
              <a:t>: &lt;</a:t>
            </a:r>
            <a:r>
              <a:rPr lang="ko-KR" altLang="en-US" dirty="0"/>
              <a:t>로딩화면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253155-86E8-43B5-ADB2-2CB9C9A45C60}"/>
              </a:ext>
            </a:extLst>
          </p:cNvPr>
          <p:cNvSpPr/>
          <p:nvPr/>
        </p:nvSpPr>
        <p:spPr>
          <a:xfrm>
            <a:off x="594692" y="1562637"/>
            <a:ext cx="7954617" cy="41421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" name="Picture 2" descr="로딩에 대한 이미지 검색결과">
            <a:extLst>
              <a:ext uri="{FF2B5EF4-FFF2-40B4-BE49-F238E27FC236}">
                <a16:creationId xmlns:a16="http://schemas.microsoft.com/office/drawing/2014/main" id="{9DA59A3A-2F83-4BEC-AFDC-46A7A6D8F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1" y="2844799"/>
            <a:ext cx="2139950" cy="213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63722F79-5A37-44E2-9EC8-B76E4F168A06}"/>
              </a:ext>
            </a:extLst>
          </p:cNvPr>
          <p:cNvSpPr txBox="1">
            <a:spLocks/>
          </p:cNvSpPr>
          <p:nvPr/>
        </p:nvSpPr>
        <p:spPr>
          <a:xfrm>
            <a:off x="251520" y="1739260"/>
            <a:ext cx="8640960" cy="38553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463" dirty="0" err="1"/>
              <a:t>트리피커가</a:t>
            </a:r>
            <a:r>
              <a:rPr lang="ko-KR" altLang="en-US" sz="1463" dirty="0"/>
              <a:t> 최적의 여행지를 추천하고 있습니다</a:t>
            </a:r>
          </a:p>
        </p:txBody>
      </p:sp>
    </p:spTree>
    <p:extLst>
      <p:ext uri="{BB962C8B-B14F-4D97-AF65-F5344CB8AC3E}">
        <p14:creationId xmlns:p14="http://schemas.microsoft.com/office/powerpoint/2010/main" val="167984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1961</Words>
  <Application>Microsoft Macintosh PowerPoint</Application>
  <PresentationFormat>On-screen Show (4:3)</PresentationFormat>
  <Paragraphs>278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 Light</vt:lpstr>
      <vt:lpstr>나눔바른고딕</vt:lpstr>
      <vt:lpstr>Calibri</vt:lpstr>
      <vt:lpstr>Wingdings</vt:lpstr>
      <vt:lpstr>Arial</vt:lpstr>
      <vt:lpstr>맑은 고딕</vt:lpstr>
      <vt:lpstr>Office 테마</vt:lpstr>
      <vt:lpstr>2019년도 융합소프트웨어 종합설계 1팀 – 신수동 크러셔</vt:lpstr>
      <vt:lpstr>PowerPoint Presentation</vt:lpstr>
      <vt:lpstr>PowerPoint Presentation</vt:lpstr>
      <vt:lpstr>&lt;로그인/회원가입 선택 화면&gt;</vt:lpstr>
      <vt:lpstr>&lt;로그인 화면&gt;</vt:lpstr>
      <vt:lpstr>여행지역과 퍼스널리티 선택하기 : &lt;지역 직접선택/  추천 선택 화면&gt;</vt:lpstr>
      <vt:lpstr>여행지역과 퍼스널리티 선택하기 : &lt;직접 선택- 지역정보 선택화면&gt;</vt:lpstr>
      <vt:lpstr>여행지역과 퍼스널리티 선택하기 : &lt;설문조사 화면&gt;</vt:lpstr>
      <vt:lpstr>여행지역과 퍼스널리티 선택하기 : &lt;로딩화면&gt;</vt:lpstr>
      <vt:lpstr>여행지역과 퍼스널리티 선택하기 : &lt;로딩화면 – 완료&gt;</vt:lpstr>
      <vt:lpstr>여행지역과 퍼스널리티 선택하기 : &lt;퍼스널리티 선택 화면&gt;</vt:lpstr>
      <vt:lpstr>Use Case Spec : 여행지역과 퍼스널리티 선택하기 </vt:lpstr>
      <vt:lpstr>Use Case Spec : 여행지역과 퍼스널리티 선택하기 </vt:lpstr>
      <vt:lpstr>&lt;메인  화면 – 추천 화면  &gt;</vt:lpstr>
      <vt:lpstr>&lt;메인 화면 버튼들 : 홈버튼, 즐겨찾기, 지역리셋, 퍼스널리티 리셋, 새로고침&gt;</vt:lpstr>
      <vt:lpstr>&lt;메인 화면 – 좋아요 / 저장&gt; (싫어요 기능 삭제됨)</vt:lpstr>
      <vt:lpstr>Use Case Spec : 추천 여행 Item 조회하기</vt:lpstr>
      <vt:lpstr>Use Case Spec : 추천 여행 Item 조회하기</vt:lpstr>
      <vt:lpstr>Use Case Spec : 추천 여행 Item 조회하기</vt:lpstr>
      <vt:lpstr>Use Case Spec : 추천 여행 Item 조회하기</vt:lpstr>
      <vt:lpstr>Use Case Spec : 즐겨찾기한 여행지 조회하기</vt:lpstr>
      <vt:lpstr>Use Case Spec : 즐겨찾기한 여행지 조회하기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2019년도 융합소프트웨어 종합설계 1팀 – 신수동 크러셔</dc:title>
  <dc:creator>서한얼</dc:creator>
  <cp:lastModifiedBy>서한얼</cp:lastModifiedBy>
  <cp:revision>12</cp:revision>
  <dcterms:created xsi:type="dcterms:W3CDTF">2019-11-27T03:47:41Z</dcterms:created>
  <dcterms:modified xsi:type="dcterms:W3CDTF">2019-12-02T07:44:37Z</dcterms:modified>
</cp:coreProperties>
</file>